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506020203020204" pitchFamily="34" charset="0"/>
      <p:regular r:id="rId12"/>
      <p:bold r:id="rId13"/>
    </p:embeddedFont>
    <p:embeddedFont>
      <p:font typeface="Roboto" panose="02000000000000000000" pitchFamily="2" charset="0"/>
      <p:regular r:id="rId14"/>
      <p:bold r:id="rId15"/>
      <p:italic r:id="rId16"/>
      <p:boldItalic r:id="rId17"/>
    </p:embeddedFont>
    <p:embeddedFont>
      <p:font typeface="Work Sans"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378" y="-2957"/>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156" name="Google Shape;156;p8"/>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157" name="Google Shape;157;p8"/>
          <p:cNvSpPr txBox="1">
            <a:spLocks noGrp="1"/>
          </p:cNvSpPr>
          <p:nvPr>
            <p:ph type="title"/>
          </p:nvPr>
        </p:nvSpPr>
        <p:spPr>
          <a:xfrm>
            <a:off x="188700" y="466600"/>
            <a:ext cx="74085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Exploratory Data Analysis of New York City TLC Data</a:t>
            </a:r>
            <a:endParaRPr/>
          </a:p>
        </p:txBody>
      </p:sp>
      <p:sp>
        <p:nvSpPr>
          <p:cNvPr id="158" name="Google Shape;158;p8"/>
          <p:cNvSpPr txBox="1">
            <a:spLocks noGrp="1"/>
          </p:cNvSpPr>
          <p:nvPr>
            <p:ph type="subTitle" idx="1"/>
          </p:nvPr>
        </p:nvSpPr>
        <p:spPr>
          <a:xfrm>
            <a:off x="2030475" y="914875"/>
            <a:ext cx="37329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b="1"/>
              <a:t>Executive summary report</a:t>
            </a:r>
            <a:endParaRPr b="1"/>
          </a:p>
          <a:p>
            <a:pPr marL="0" lvl="0" indent="0" algn="ctr" rtl="0">
              <a:spcBef>
                <a:spcPts val="0"/>
              </a:spcBef>
              <a:spcAft>
                <a:spcPts val="0"/>
              </a:spcAft>
              <a:buClr>
                <a:schemeClr val="dk1"/>
              </a:buClr>
              <a:buSzPts val="1100"/>
              <a:buFont typeface="Arial"/>
              <a:buNone/>
            </a:pPr>
            <a:r>
              <a:rPr lang="en"/>
              <a:t>Commission Prepared by </a:t>
            </a:r>
            <a:r>
              <a:rPr lang="en" b="1"/>
              <a:t>Automatidata</a:t>
            </a:r>
            <a:endParaRPr b="1"/>
          </a:p>
        </p:txBody>
      </p:sp>
      <p:sp>
        <p:nvSpPr>
          <p:cNvPr id="159" name="Google Shape;159;p8"/>
          <p:cNvSpPr txBox="1"/>
          <p:nvPr/>
        </p:nvSpPr>
        <p:spPr>
          <a:xfrm>
            <a:off x="188700" y="7790775"/>
            <a:ext cx="3017700" cy="179379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latin typeface="Google Sans"/>
                <a:ea typeface="Google Sans"/>
                <a:cs typeface="Google Sans"/>
                <a:sym typeface="Google Sans"/>
              </a:rPr>
              <a:t>Keys to success</a:t>
            </a:r>
            <a:endParaRPr sz="1200" b="1" dirty="0">
              <a:latin typeface="Google Sans"/>
              <a:ea typeface="Google Sans"/>
              <a:cs typeface="Google Sans"/>
              <a:sym typeface="Google Sans"/>
            </a:endParaRPr>
          </a:p>
          <a:p>
            <a:pPr marL="457200" lvl="0" indent="-298450" rtl="0">
              <a:lnSpc>
                <a:spcPct val="115000"/>
              </a:lnSpc>
              <a:spcBef>
                <a:spcPts val="1000"/>
              </a:spcBef>
              <a:spcAft>
                <a:spcPts val="0"/>
              </a:spcAft>
              <a:buClr>
                <a:schemeClr val="accent2"/>
              </a:buClr>
              <a:buSzPts val="1100"/>
              <a:buFont typeface="Google Sans"/>
              <a:buChar char="●"/>
            </a:pPr>
            <a:r>
              <a:rPr lang="en-US" sz="1100" b="1" dirty="0">
                <a:solidFill>
                  <a:schemeClr val="accent2"/>
                </a:solidFill>
                <a:latin typeface="Google Sans"/>
                <a:ea typeface="Google Sans"/>
                <a:cs typeface="Google Sans"/>
                <a:sym typeface="Google Sans"/>
              </a:rPr>
              <a:t>Sample validation: </a:t>
            </a:r>
            <a:r>
              <a:rPr lang="en-US" sz="1100" dirty="0">
                <a:solidFill>
                  <a:schemeClr val="accent2"/>
                </a:solidFill>
                <a:latin typeface="Google Sans"/>
                <a:ea typeface="Google Sans"/>
                <a:cs typeface="Google Sans"/>
                <a:sym typeface="Google Sans"/>
              </a:rPr>
              <a:t>Verify with TLC that the provided data accurately reflects the full dataset.</a:t>
            </a:r>
          </a:p>
          <a:p>
            <a:pPr marL="457200" lvl="0" indent="-298450" rtl="0">
              <a:lnSpc>
                <a:spcPct val="115000"/>
              </a:lnSpc>
              <a:spcBef>
                <a:spcPts val="1000"/>
              </a:spcBef>
              <a:spcAft>
                <a:spcPts val="0"/>
              </a:spcAft>
              <a:buClr>
                <a:schemeClr val="accent2"/>
              </a:buClr>
              <a:buSzPts val="1100"/>
              <a:buFont typeface="Google Sans"/>
              <a:buChar char="●"/>
            </a:pPr>
            <a:r>
              <a:rPr lang="en-US" sz="1100" b="1" dirty="0">
                <a:solidFill>
                  <a:schemeClr val="accent2"/>
                </a:solidFill>
                <a:latin typeface="Google Sans"/>
                <a:ea typeface="Google Sans"/>
                <a:cs typeface="Google Sans"/>
                <a:sym typeface="Google Sans"/>
              </a:rPr>
              <a:t>Handling additional outliers: </a:t>
            </a:r>
            <a:r>
              <a:rPr lang="en-US" sz="1100" dirty="0">
                <a:solidFill>
                  <a:schemeClr val="accent2"/>
                </a:solidFill>
                <a:latin typeface="Google Sans"/>
                <a:ea typeface="Google Sans"/>
                <a:cs typeface="Google Sans"/>
                <a:sym typeface="Google Sans"/>
              </a:rPr>
              <a:t>Develop a strategy for cases such as low-distance rides with high fares.</a:t>
            </a:r>
            <a:endParaRPr sz="1100" dirty="0">
              <a:solidFill>
                <a:schemeClr val="accent2"/>
              </a:solidFill>
              <a:latin typeface="Google Sans"/>
              <a:ea typeface="Google Sans"/>
              <a:cs typeface="Google Sans"/>
              <a:sym typeface="Google Sans"/>
            </a:endParaRPr>
          </a:p>
        </p:txBody>
      </p:sp>
      <p:sp>
        <p:nvSpPr>
          <p:cNvPr id="160" name="Google Shape;160;p8"/>
          <p:cNvSpPr txBox="1"/>
          <p:nvPr/>
        </p:nvSpPr>
        <p:spPr>
          <a:xfrm>
            <a:off x="182950" y="3842178"/>
            <a:ext cx="3017700" cy="3293400"/>
          </a:xfrm>
          <a:prstGeom prst="rect">
            <a:avLst/>
          </a:prstGeom>
          <a:noFill/>
          <a:ln>
            <a:noFill/>
          </a:ln>
        </p:spPr>
        <p:txBody>
          <a:bodyPr spcFirstLastPara="1" wrap="square" lIns="91425" tIns="91425" rIns="91425" bIns="91425" anchor="t" anchorCtr="0">
            <a:noAutofit/>
          </a:bodyPr>
          <a:lstStyle/>
          <a:p>
            <a:pPr lvl="0">
              <a:lnSpc>
                <a:spcPct val="150000"/>
              </a:lnSpc>
            </a:pPr>
            <a:r>
              <a:rPr lang="en" sz="1000" b="1" dirty="0">
                <a:solidFill>
                  <a:schemeClr val="accent2"/>
                </a:solidFill>
                <a:latin typeface="Google Sans"/>
                <a:ea typeface="Google Sans"/>
                <a:cs typeface="Google Sans"/>
                <a:sym typeface="Google Sans"/>
              </a:rPr>
              <a:t>The Problem:</a:t>
            </a:r>
            <a:r>
              <a:rPr lang="en" sz="1000" dirty="0">
                <a:solidFill>
                  <a:schemeClr val="accent2"/>
                </a:solidFill>
                <a:latin typeface="Google Sans"/>
                <a:ea typeface="Google Sans"/>
                <a:cs typeface="Google Sans"/>
                <a:sym typeface="Google Sans"/>
              </a:rPr>
              <a:t> </a:t>
            </a:r>
            <a:r>
              <a:rPr lang="en-US" sz="1000" dirty="0"/>
              <a:t>Following initial exploratory data analysis (EDA) on a sample provided by the New York City Taxi and Limousine Commission (TLC), it became evident that certain entries pose challenges to accurate fare prediction. Notably, there are rides with a recorded total cost but a trip distance of “0.” These cases have been flagged as anomalies or outliers and, based on our current assessment, should either be addressed within the algorithm or removed from the dataset entirely.</a:t>
            </a:r>
            <a:endParaRPr sz="1000" dirty="0">
              <a:solidFill>
                <a:schemeClr val="accent2"/>
              </a:solidFill>
              <a:latin typeface="Google Sans"/>
              <a:ea typeface="Google Sans"/>
              <a:cs typeface="Google Sans"/>
              <a:sym typeface="Google Sans"/>
            </a:endParaRPr>
          </a:p>
        </p:txBody>
      </p:sp>
      <p:sp>
        <p:nvSpPr>
          <p:cNvPr id="161" name="Google Shape;161;p8"/>
          <p:cNvSpPr txBox="1"/>
          <p:nvPr/>
        </p:nvSpPr>
        <p:spPr>
          <a:xfrm>
            <a:off x="182950" y="6187375"/>
            <a:ext cx="3017700" cy="1045500"/>
          </a:xfrm>
          <a:prstGeom prst="rect">
            <a:avLst/>
          </a:prstGeom>
          <a:noFill/>
          <a:ln>
            <a:noFill/>
          </a:ln>
        </p:spPr>
        <p:txBody>
          <a:bodyPr spcFirstLastPara="1" wrap="square" lIns="91425" tIns="91425" rIns="91425" bIns="91425" anchor="t" anchorCtr="0">
            <a:noAutofit/>
          </a:bodyPr>
          <a:lstStyle/>
          <a:p>
            <a:pPr lvl="0">
              <a:lnSpc>
                <a:spcPct val="150000"/>
              </a:lnSpc>
            </a:pPr>
            <a:r>
              <a:rPr lang="en" sz="1000" b="1" dirty="0">
                <a:solidFill>
                  <a:schemeClr val="accent2"/>
                </a:solidFill>
                <a:latin typeface="Google Sans"/>
                <a:ea typeface="Google Sans"/>
                <a:cs typeface="Google Sans"/>
                <a:sym typeface="Google Sans"/>
              </a:rPr>
              <a:t>Proposed solution: </a:t>
            </a:r>
            <a:r>
              <a:rPr lang="en-US" sz="1000" dirty="0"/>
              <a:t>Based on the conducted analysis, we recommend removing outlier entries with a recorded total distance of zero. These data points do not represent actual trips and could negatively impact the predictive accuracy of the model.</a:t>
            </a:r>
            <a:endParaRPr sz="1000" dirty="0">
              <a:solidFill>
                <a:schemeClr val="accent2"/>
              </a:solidFill>
              <a:latin typeface="Google Sans"/>
              <a:ea typeface="Google Sans"/>
              <a:cs typeface="Google Sans"/>
              <a:sym typeface="Google Sans"/>
            </a:endParaRPr>
          </a:p>
        </p:txBody>
      </p:sp>
      <p:sp>
        <p:nvSpPr>
          <p:cNvPr id="162" name="Google Shape;162;p8"/>
          <p:cNvSpPr txBox="1"/>
          <p:nvPr/>
        </p:nvSpPr>
        <p:spPr>
          <a:xfrm>
            <a:off x="287625" y="1859125"/>
            <a:ext cx="7309500" cy="715550"/>
          </a:xfrm>
          <a:prstGeom prst="rect">
            <a:avLst/>
          </a:prstGeom>
          <a:noFill/>
          <a:ln>
            <a:noFill/>
          </a:ln>
        </p:spPr>
        <p:txBody>
          <a:bodyPr spcFirstLastPara="1" wrap="square" lIns="91425" tIns="91425" rIns="91425" bIns="91425" anchor="t" anchorCtr="0">
            <a:spAutoFit/>
          </a:bodyPr>
          <a:lstStyle/>
          <a:p>
            <a:pPr lvl="0">
              <a:lnSpc>
                <a:spcPct val="115000"/>
              </a:lnSpc>
              <a:buSzPts val="1100"/>
            </a:pPr>
            <a:r>
              <a:rPr lang="pt-BR" sz="1000" dirty="0"/>
              <a:t>A Comissão de Táxi e Limusine da cidade de Nova York firmou uma parceria com a </a:t>
            </a:r>
            <a:r>
              <a:rPr lang="pt-BR" sz="1000" dirty="0" err="1"/>
              <a:t>Automatidata</a:t>
            </a:r>
            <a:r>
              <a:rPr lang="pt-BR" sz="1000" dirty="0"/>
              <a:t> para o desenvolvimento de um modelo de regressão capaz de prever o valor das corridas de táxi. Nesta etapa do projeto, é essencial realizar uma análise aprofundada dos dados, explorá-los, tratá-los e organizá-los adequadamente antes de avançar para a fase de modelagem.</a:t>
            </a:r>
            <a:endParaRPr sz="1000" dirty="0">
              <a:solidFill>
                <a:schemeClr val="dk2"/>
              </a:solidFill>
              <a:latin typeface="Google Sans"/>
              <a:ea typeface="Google Sans"/>
              <a:cs typeface="Google Sans"/>
              <a:sym typeface="Google Sans"/>
            </a:endParaRPr>
          </a:p>
        </p:txBody>
      </p:sp>
      <p:sp>
        <p:nvSpPr>
          <p:cNvPr id="163" name="Google Shape;163;p8"/>
          <p:cNvSpPr txBox="1"/>
          <p:nvPr/>
        </p:nvSpPr>
        <p:spPr>
          <a:xfrm>
            <a:off x="3295650" y="7531200"/>
            <a:ext cx="4301400" cy="2232000"/>
          </a:xfrm>
          <a:prstGeom prst="rect">
            <a:avLst/>
          </a:prstGeom>
          <a:noFill/>
          <a:ln>
            <a:noFill/>
          </a:ln>
        </p:spPr>
        <p:txBody>
          <a:bodyPr spcFirstLastPara="1" wrap="square" lIns="91425" tIns="91425" rIns="91425" bIns="91425" anchor="t" anchorCtr="0">
            <a:noAutofit/>
          </a:bodyPr>
          <a:lstStyle/>
          <a:p>
            <a:pPr marL="457200" lvl="0" indent="-298450" algn="l" rtl="0">
              <a:lnSpc>
                <a:spcPct val="150000"/>
              </a:lnSpc>
              <a:spcBef>
                <a:spcPts val="1000"/>
              </a:spcBef>
              <a:spcAft>
                <a:spcPts val="0"/>
              </a:spcAft>
              <a:buClr>
                <a:schemeClr val="accent2"/>
              </a:buClr>
              <a:buSzPts val="1100"/>
              <a:buFont typeface="Google Sans"/>
              <a:buChar char="●"/>
            </a:pPr>
            <a:r>
              <a:rPr lang="en-US" sz="1000" b="1" dirty="0">
                <a:solidFill>
                  <a:schemeClr val="accent2"/>
                </a:solidFill>
                <a:latin typeface="Google Sans"/>
                <a:ea typeface="Google Sans"/>
                <a:cs typeface="Google Sans"/>
                <a:sym typeface="Google Sans"/>
              </a:rPr>
              <a:t>Outlier detection: </a:t>
            </a:r>
            <a:r>
              <a:rPr lang="en-US" sz="1000" dirty="0">
                <a:solidFill>
                  <a:schemeClr val="accent2"/>
                </a:solidFill>
                <a:latin typeface="Google Sans"/>
                <a:ea typeface="Google Sans"/>
                <a:cs typeface="Google Sans"/>
                <a:sym typeface="Google Sans"/>
              </a:rPr>
              <a:t>Identify unusual data points that may hinder fare prediction, such as locations with extended trip durations.</a:t>
            </a:r>
          </a:p>
          <a:p>
            <a:pPr marL="457200" lvl="0" indent="-298450" algn="l" rtl="0">
              <a:lnSpc>
                <a:spcPct val="150000"/>
              </a:lnSpc>
              <a:spcBef>
                <a:spcPts val="1000"/>
              </a:spcBef>
              <a:spcAft>
                <a:spcPts val="0"/>
              </a:spcAft>
              <a:buClr>
                <a:schemeClr val="accent2"/>
              </a:buClr>
              <a:buSzPts val="1100"/>
              <a:buFont typeface="Google Sans"/>
              <a:buChar char="●"/>
            </a:pPr>
            <a:r>
              <a:rPr lang="en-US" sz="1000" b="1" dirty="0">
                <a:solidFill>
                  <a:schemeClr val="accent2"/>
                </a:solidFill>
                <a:latin typeface="Google Sans"/>
                <a:ea typeface="Google Sans"/>
                <a:cs typeface="Google Sans"/>
                <a:sym typeface="Google Sans"/>
              </a:rPr>
              <a:t>Impact variable analysis: </a:t>
            </a:r>
            <a:r>
              <a:rPr lang="en-US" sz="1000" dirty="0">
                <a:solidFill>
                  <a:schemeClr val="accent2"/>
                </a:solidFill>
                <a:latin typeface="Google Sans"/>
                <a:ea typeface="Google Sans"/>
                <a:cs typeface="Google Sans"/>
                <a:sym typeface="Google Sans"/>
              </a:rPr>
              <a:t>Determine which features most strongly influence ride fare amounts.</a:t>
            </a:r>
            <a:r>
              <a:rPr lang="en" sz="1000" dirty="0">
                <a:solidFill>
                  <a:schemeClr val="accent2"/>
                </a:solidFill>
                <a:latin typeface="Google Sans"/>
                <a:ea typeface="Google Sans"/>
                <a:cs typeface="Google Sans"/>
                <a:sym typeface="Google Sans"/>
              </a:rPr>
              <a:t>.</a:t>
            </a:r>
            <a:endParaRPr sz="1000" dirty="0">
              <a:solidFill>
                <a:schemeClr val="accent2"/>
              </a:solidFill>
              <a:latin typeface="Google Sans"/>
              <a:ea typeface="Google Sans"/>
              <a:cs typeface="Google Sans"/>
              <a:sym typeface="Google Sans"/>
            </a:endParaRPr>
          </a:p>
          <a:p>
            <a:pPr marL="457200" lvl="0" indent="-298450" algn="l" rtl="0">
              <a:lnSpc>
                <a:spcPct val="150000"/>
              </a:lnSpc>
              <a:spcBef>
                <a:spcPts val="1000"/>
              </a:spcBef>
              <a:spcAft>
                <a:spcPts val="1000"/>
              </a:spcAft>
              <a:buClr>
                <a:schemeClr val="accent2"/>
              </a:buClr>
              <a:buSzPts val="1100"/>
              <a:buFont typeface="Google Sans"/>
              <a:buChar char="●"/>
            </a:pPr>
            <a:r>
              <a:rPr lang="en-US" sz="1000" b="1" dirty="0">
                <a:solidFill>
                  <a:schemeClr val="accent2"/>
                </a:solidFill>
                <a:latin typeface="Google Sans"/>
                <a:ea typeface="Google Sans"/>
                <a:cs typeface="Google Sans"/>
                <a:sym typeface="Google Sans"/>
              </a:rPr>
              <a:t>Variable selection: </a:t>
            </a:r>
            <a:r>
              <a:rPr lang="en-US" sz="1000" dirty="0">
                <a:solidFill>
                  <a:schemeClr val="accent2"/>
                </a:solidFill>
                <a:latin typeface="Google Sans"/>
                <a:ea typeface="Google Sans"/>
                <a:cs typeface="Google Sans"/>
                <a:sym typeface="Google Sans"/>
              </a:rPr>
              <a:t>Narrow down to the most relevant attributes for regression modeling, statistical analysis, and parameter tuning.</a:t>
            </a:r>
            <a:endParaRPr sz="1000" dirty="0">
              <a:solidFill>
                <a:schemeClr val="accent2"/>
              </a:solidFill>
              <a:latin typeface="Google Sans"/>
              <a:ea typeface="Google Sans"/>
              <a:cs typeface="Google Sans"/>
              <a:sym typeface="Google Sans"/>
            </a:endParaRPr>
          </a:p>
        </p:txBody>
      </p:sp>
      <p:sp>
        <p:nvSpPr>
          <p:cNvPr id="164" name="Google Shape;164;p8"/>
          <p:cNvSpPr txBox="1"/>
          <p:nvPr/>
        </p:nvSpPr>
        <p:spPr>
          <a:xfrm>
            <a:off x="3385250" y="6710125"/>
            <a:ext cx="42042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latin typeface="Google Sans"/>
                <a:ea typeface="Google Sans"/>
                <a:cs typeface="Google Sans"/>
                <a:sym typeface="Google Sans"/>
              </a:rPr>
              <a:t>Alt Text: Graph displaying New York City TLC data plotting variables for total distance and total amount.</a:t>
            </a:r>
            <a:endParaRPr sz="800">
              <a:latin typeface="Google Sans"/>
              <a:ea typeface="Google Sans"/>
              <a:cs typeface="Google Sans"/>
              <a:sym typeface="Google Sans"/>
            </a:endParaRPr>
          </a:p>
        </p:txBody>
      </p:sp>
      <p:sp>
        <p:nvSpPr>
          <p:cNvPr id="165" name="Google Shape;165;p8"/>
          <p:cNvSpPr txBox="1"/>
          <p:nvPr/>
        </p:nvSpPr>
        <p:spPr>
          <a:xfrm rot="-5400000">
            <a:off x="3144750" y="5083412"/>
            <a:ext cx="9144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b="1">
                <a:latin typeface="Google Sans"/>
                <a:ea typeface="Google Sans"/>
                <a:cs typeface="Google Sans"/>
                <a:sym typeface="Google Sans"/>
              </a:rPr>
              <a:t>Trip Distance</a:t>
            </a:r>
            <a:endParaRPr sz="800" b="1">
              <a:latin typeface="Google Sans"/>
              <a:ea typeface="Google Sans"/>
              <a:cs typeface="Google Sans"/>
              <a:sym typeface="Google Sans"/>
            </a:endParaRPr>
          </a:p>
        </p:txBody>
      </p:sp>
      <p:sp>
        <p:nvSpPr>
          <p:cNvPr id="166" name="Google Shape;166;p8"/>
          <p:cNvSpPr txBox="1"/>
          <p:nvPr/>
        </p:nvSpPr>
        <p:spPr>
          <a:xfrm>
            <a:off x="5233638" y="6539425"/>
            <a:ext cx="992400" cy="307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b="1">
                <a:latin typeface="Google Sans"/>
                <a:ea typeface="Google Sans"/>
                <a:cs typeface="Google Sans"/>
                <a:sym typeface="Google Sans"/>
              </a:rPr>
              <a:t>Total Amount</a:t>
            </a:r>
            <a:endParaRPr sz="800" b="1">
              <a:latin typeface="Google Sans"/>
              <a:ea typeface="Google Sans"/>
              <a:cs typeface="Google Sans"/>
              <a:sym typeface="Google Sans"/>
            </a:endParaRPr>
          </a:p>
        </p:txBody>
      </p:sp>
      <p:sp>
        <p:nvSpPr>
          <p:cNvPr id="167" name="Google Shape;167;p8"/>
          <p:cNvSpPr txBox="1"/>
          <p:nvPr/>
        </p:nvSpPr>
        <p:spPr>
          <a:xfrm>
            <a:off x="3537650" y="3357325"/>
            <a:ext cx="4204200" cy="677078"/>
          </a:xfrm>
          <a:prstGeom prst="rect">
            <a:avLst/>
          </a:prstGeom>
          <a:noFill/>
          <a:ln>
            <a:noFill/>
          </a:ln>
        </p:spPr>
        <p:txBody>
          <a:bodyPr spcFirstLastPara="1" wrap="square" lIns="91425" tIns="91425" rIns="91425" bIns="91425" anchor="t" anchorCtr="0">
            <a:spAutoFit/>
          </a:bodyPr>
          <a:lstStyle/>
          <a:p>
            <a:pPr lvl="0"/>
            <a:r>
              <a:rPr lang="en-US" sz="800" dirty="0"/>
              <a:t>Following an exploratory data analysis, the </a:t>
            </a:r>
            <a:r>
              <a:rPr lang="en-US" sz="800" dirty="0" err="1"/>
              <a:t>Automatidata</a:t>
            </a:r>
            <a:r>
              <a:rPr lang="en-US" sz="800" dirty="0"/>
              <a:t> team identified trip distance and total fare as key variables to represent a taxi ride. A scatter plot was created using Tableau to visualize the correlation between these variables, providing a more insightful and refined view of the data.</a:t>
            </a:r>
            <a:endParaRPr sz="800" dirty="0">
              <a:latin typeface="Google Sans"/>
              <a:ea typeface="Google Sans"/>
              <a:cs typeface="Google Sans"/>
              <a:sym typeface="Google Sans"/>
            </a:endParaRPr>
          </a:p>
        </p:txBody>
      </p:sp>
      <p:pic>
        <p:nvPicPr>
          <p:cNvPr id="168" name="Google Shape;168;p8"/>
          <p:cNvPicPr preferRelativeResize="0"/>
          <p:nvPr/>
        </p:nvPicPr>
        <p:blipFill rotWithShape="1">
          <a:blip r:embed="rId3">
            <a:alphaModFix/>
          </a:blip>
          <a:srcRect l="3735" t="8058" b="2399"/>
          <a:stretch/>
        </p:blipFill>
        <p:spPr>
          <a:xfrm>
            <a:off x="3755850" y="4068650"/>
            <a:ext cx="3732900" cy="243691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378</Words>
  <Application>Microsoft Office PowerPoint</Application>
  <PresentationFormat>Personalizar</PresentationFormat>
  <Paragraphs>17</Paragraphs>
  <Slides>1</Slides>
  <Notes>1</Notes>
  <HiddenSlides>0</HiddenSlides>
  <MMClips>0</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1</vt:i4>
      </vt:variant>
    </vt:vector>
  </HeadingPairs>
  <TitlesOfParts>
    <vt:vector size="9" baseType="lpstr">
      <vt:lpstr>Google Sans SemiBold</vt:lpstr>
      <vt:lpstr>Work Sans</vt:lpstr>
      <vt:lpstr>Roboto</vt:lpstr>
      <vt:lpstr>Calibri</vt:lpstr>
      <vt:lpstr>Arial</vt:lpstr>
      <vt:lpstr>Google Sans</vt:lpstr>
      <vt:lpstr>PT Sans Narrow</vt:lpstr>
      <vt:lpstr>Simple Light</vt:lpstr>
      <vt:lpstr>Exploratory Data Analysis of New York City TLC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Lucas Barretto</dc:creator>
  <cp:lastModifiedBy>Lucas Pimenta</cp:lastModifiedBy>
  <cp:revision>2</cp:revision>
  <dcterms:modified xsi:type="dcterms:W3CDTF">2025-08-05T04:29:58Z</dcterms:modified>
</cp:coreProperties>
</file>